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6" r:id="rId2"/>
    <p:sldId id="276" r:id="rId3"/>
    <p:sldId id="279" r:id="rId4"/>
    <p:sldId id="355" r:id="rId5"/>
    <p:sldId id="268" r:id="rId6"/>
    <p:sldId id="356" r:id="rId7"/>
    <p:sldId id="360" r:id="rId8"/>
    <p:sldId id="358" r:id="rId9"/>
    <p:sldId id="357" r:id="rId10"/>
    <p:sldId id="33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4660"/>
  </p:normalViewPr>
  <p:slideViewPr>
    <p:cSldViewPr snapToGrid="0">
      <p:cViewPr varScale="1">
        <p:scale>
          <a:sx n="99" d="100"/>
          <a:sy n="99" d="100"/>
        </p:scale>
        <p:origin x="5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4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6.1b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Writing Exponential Models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300, #23-44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Write exponential models to analyze real world situations.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412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Exponential function, p. 296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Exponential growth function, p. 296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Growth factor , p. 296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Exponential decay function , p. 296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Decay factor , p. 296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Asymptote , p. 296 </a:t>
            </a:r>
          </a:p>
          <a:p>
            <a:endParaRPr lang="en-US" dirty="0"/>
          </a:p>
          <a:p>
            <a:r>
              <a:rPr lang="en-US" b="1" dirty="0"/>
              <a:t>Previous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Properties of exponents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87F8CB-3139-47B0-8AB7-51286609AE9B}"/>
              </a:ext>
            </a:extLst>
          </p:cNvPr>
          <p:cNvSpPr txBox="1"/>
          <p:nvPr/>
        </p:nvSpPr>
        <p:spPr>
          <a:xfrm>
            <a:off x="645459" y="597650"/>
            <a:ext cx="108652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Exponential Models (review)</a:t>
            </a:r>
            <a:endParaRPr lang="en-US" sz="2400" dirty="0"/>
          </a:p>
          <a:p>
            <a:endParaRPr lang="en-US" sz="2400" b="1" dirty="0"/>
          </a:p>
          <a:p>
            <a:r>
              <a:rPr lang="en-US" sz="2400" dirty="0"/>
              <a:t>Exponential equations/functions that reflect (model) real-world situations.</a:t>
            </a:r>
          </a:p>
          <a:p>
            <a:endParaRPr lang="en-US" sz="2400" dirty="0"/>
          </a:p>
          <a:p>
            <a:r>
              <a:rPr lang="en-US" sz="2400" dirty="0"/>
              <a:t>A common example is a value you are tracking that increases or decreases by a fixed percentage over a regular period of time (a year).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6A307A-898F-478D-9381-E21326F95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295" y="3127291"/>
            <a:ext cx="10156116" cy="120820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7ACC72-3ACD-40B3-9C42-D79393A6BB52}"/>
                  </a:ext>
                </a:extLst>
              </p:cNvPr>
              <p:cNvSpPr txBox="1"/>
              <p:nvPr/>
            </p:nvSpPr>
            <p:spPr>
              <a:xfrm>
                <a:off x="1166589" y="4392713"/>
                <a:ext cx="10865223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…where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is the initial/starting value</a:t>
                </a:r>
              </a:p>
              <a:p>
                <a:r>
                  <a:rPr lang="en-US" sz="2400" dirty="0"/>
                  <a:t>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 is the rate of change … percent growth or decay</a:t>
                </a:r>
              </a:p>
              <a:p>
                <a:r>
                  <a:rPr lang="en-US" sz="2400" dirty="0"/>
                  <a:t>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is the amount of time that has past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is the growth factor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is the decay factor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7ACC72-3ACD-40B3-9C42-D79393A6B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589" y="4392713"/>
                <a:ext cx="10865223" cy="2308324"/>
              </a:xfrm>
              <a:prstGeom prst="rect">
                <a:avLst/>
              </a:prstGeom>
              <a:blipFill>
                <a:blip r:embed="rId3"/>
                <a:stretch>
                  <a:fillRect l="-841" t="-2116" b="-5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01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485924" y="94259"/>
            <a:ext cx="8059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2000, the world population was about 6.09 billion. During the next 13 years, the world population increased by about 1.18% each year. </a:t>
            </a:r>
            <a:endParaRPr lang="en-US" sz="20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203731" y="3415736"/>
                <a:ext cx="19625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731" y="3415736"/>
                <a:ext cx="1962518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3416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468284" y="3415736"/>
            <a:ext cx="3820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exponential growth model.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13302" y="3899657"/>
                <a:ext cx="25426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6.09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006CB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0.0118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302" y="3899657"/>
                <a:ext cx="2542636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468284" y="3899657"/>
            <a:ext cx="4546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6.09 for </a:t>
            </a:r>
            <a:r>
              <a:rPr lang="en-US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0.0118 for </a:t>
            </a:r>
            <a:r>
              <a:rPr lang="en-US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468284" y="4383579"/>
            <a:ext cx="1427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Simplify.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08539" y="4383579"/>
                <a:ext cx="21997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6.09(1.0118)</a:t>
                </a:r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539" y="4383579"/>
                <a:ext cx="2199736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757396" y="5120294"/>
                <a:ext cx="743607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Using this model, you can estimate the world population in 2005 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5) to be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6.09(1.0118)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6.46 billion.</a:t>
                </a:r>
                <a:endParaRPr lang="en-US" sz="2000" i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396" y="5120294"/>
                <a:ext cx="7436073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820" t="-3448" r="-902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C:\Users\md.iquebal\Desktop\Immu\Batch_04-Algebra 2\PNG\HSAlg2_t_0601_01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76" y="4384621"/>
            <a:ext cx="3177179" cy="217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85924" y="2686046"/>
                <a:ext cx="826171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a.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initial amount is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6.09, and the percent increase is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0.0118. So, the exponential growth model is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924" y="2686046"/>
                <a:ext cx="8261718" cy="707886"/>
              </a:xfrm>
              <a:prstGeom prst="rect">
                <a:avLst/>
              </a:prstGeom>
              <a:blipFill rotWithShape="1">
                <a:blip r:embed="rId7"/>
                <a:stretch>
                  <a:fillRect l="-812" t="-3448" r="-1476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85924" y="1596297"/>
            <a:ext cx="7136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Estimate the year when the world population was 7 billion.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5924" y="873022"/>
            <a:ext cx="8313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an exponential growth model giving the population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(in billions)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years after 2000. Estimate the world population in 2005.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85924" y="6072188"/>
                <a:ext cx="826171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b.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table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feature of a graphing calculator to determine that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 when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12. So, the world population was about 7 billion in 2012.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924" y="6072188"/>
                <a:ext cx="8261718" cy="707886"/>
              </a:xfrm>
              <a:prstGeom prst="rect">
                <a:avLst/>
              </a:prstGeom>
              <a:blipFill rotWithShape="1">
                <a:blip r:embed="rId8"/>
                <a:stretch>
                  <a:fillRect l="-812" t="-3448" r="-590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485924" y="2141171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41151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1" grpId="0"/>
      <p:bldP spid="42" grpId="0"/>
      <p:bldP spid="45" grpId="0"/>
      <p:bldP spid="2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38683" y="305969"/>
                <a:ext cx="10433275" cy="1220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Tell whether the function represents exponential growth or decay.  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rate of growth or decay?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1.3)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83" y="305969"/>
                <a:ext cx="10433275" cy="1220847"/>
              </a:xfrm>
              <a:prstGeom prst="rect">
                <a:avLst/>
              </a:prstGeom>
              <a:blipFill>
                <a:blip r:embed="rId2"/>
                <a:stretch>
                  <a:fillRect l="-643" t="-2000" b="-5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273603" y="2333646"/>
                <a:ext cx="19625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1.3)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i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603" y="2333646"/>
                <a:ext cx="1962518" cy="400110"/>
              </a:xfrm>
              <a:prstGeom prst="rect">
                <a:avLst/>
              </a:prstGeom>
              <a:blipFill>
                <a:blip r:embed="rId3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0773" y="2333646"/>
                <a:ext cx="70121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=1.3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(greater than 1) so this is growth</a:t>
                </a:r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773" y="2333646"/>
                <a:ext cx="7012166" cy="400110"/>
              </a:xfrm>
              <a:prstGeom prst="rect">
                <a:avLst/>
              </a:prstGeom>
              <a:blipFill>
                <a:blip r:embed="rId4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565138" y="2817567"/>
                <a:ext cx="17672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(1+.3)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138" y="2817567"/>
                <a:ext cx="1767235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7202" y="2817567"/>
                <a:ext cx="6294756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Rewrite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ED1C24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ED1C24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1+</m:t>
                            </m:r>
                            <m:r>
                              <a:rPr lang="en-US" sz="2000" i="1">
                                <a:solidFill>
                                  <a:srgbClr val="ED1C24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form,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the rate of growth</a:t>
                </a:r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202" y="2817567"/>
                <a:ext cx="6294756" cy="605294"/>
              </a:xfrm>
              <a:prstGeom prst="rect">
                <a:avLst/>
              </a:prstGeom>
              <a:blipFill>
                <a:blip r:embed="rId6"/>
                <a:stretch>
                  <a:fillRect l="-968" t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987663" y="3301489"/>
                <a:ext cx="2094815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=.3</m:t>
                      </m:r>
                    </m:oMath>
                  </m:oMathPara>
                </a14:m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3" y="3301489"/>
                <a:ext cx="2094815" cy="3929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Isosceles Triangle 25"/>
          <p:cNvSpPr/>
          <p:nvPr/>
        </p:nvSpPr>
        <p:spPr>
          <a:xfrm rot="5400000">
            <a:off x="387767" y="4554861"/>
            <a:ext cx="457200" cy="274320"/>
          </a:xfrm>
          <a:prstGeom prst="triangle">
            <a:avLst/>
          </a:prstGeom>
          <a:solidFill>
            <a:srgbClr val="EE3338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53567" y="4491966"/>
            <a:ext cx="5618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rate of growth is .3 or 30%.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8683" y="1891630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2" grpId="0"/>
      <p:bldP spid="26" grpId="0" animBg="1"/>
      <p:bldP spid="2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38683" y="305969"/>
                <a:ext cx="10433275" cy="1640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Tell whether the function represents exponential growth or decay.  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rate of growth or decay?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83" y="305969"/>
                <a:ext cx="10433275" cy="1640385"/>
              </a:xfrm>
              <a:prstGeom prst="rect">
                <a:avLst/>
              </a:prstGeom>
              <a:blipFill>
                <a:blip r:embed="rId2"/>
                <a:stretch>
                  <a:fillRect l="-643" t="-1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273603" y="2333646"/>
                <a:ext cx="1962518" cy="819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i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603" y="2333646"/>
                <a:ext cx="1962518" cy="8196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19451" y="2501036"/>
                <a:ext cx="7012166" cy="527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(less than 1) so this is decay</a:t>
                </a:r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451" y="2501036"/>
                <a:ext cx="7012166" cy="527580"/>
              </a:xfrm>
              <a:prstGeom prst="rect">
                <a:avLst/>
              </a:prstGeom>
              <a:blipFill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565138" y="3493395"/>
                <a:ext cx="1767235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=(1−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138" y="3493395"/>
                <a:ext cx="1767235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19451" y="3064700"/>
                <a:ext cx="6294756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Rewrite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ED1C24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ED1C24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solidFill>
                                  <a:srgbClr val="ED1C24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rgbClr val="ED1C24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form,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the rate of decay</a:t>
                </a:r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451" y="3064700"/>
                <a:ext cx="6294756" cy="605294"/>
              </a:xfrm>
              <a:prstGeom prst="rect">
                <a:avLst/>
              </a:prstGeom>
              <a:blipFill>
                <a:blip r:embed="rId6"/>
                <a:stretch>
                  <a:fillRect l="-1065" t="-5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343798" y="4127567"/>
                <a:ext cx="2094815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798" y="4127567"/>
                <a:ext cx="2094815" cy="6950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Isosceles Triangle 25"/>
          <p:cNvSpPr/>
          <p:nvPr/>
        </p:nvSpPr>
        <p:spPr>
          <a:xfrm rot="5400000">
            <a:off x="387767" y="5868695"/>
            <a:ext cx="457200" cy="274320"/>
          </a:xfrm>
          <a:prstGeom prst="triangle">
            <a:avLst/>
          </a:prstGeom>
          <a:solidFill>
            <a:srgbClr val="EE3338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853567" y="5805800"/>
                <a:ext cx="5618407" cy="52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rate of decay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</m:t>
                        </m:r>
                      </m:e>
                    </m:acc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33%.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567" y="5805800"/>
                <a:ext cx="5618407" cy="528543"/>
              </a:xfrm>
              <a:prstGeom prst="rect">
                <a:avLst/>
              </a:prstGeom>
              <a:blipFill>
                <a:blip r:embed="rId8"/>
                <a:stretch>
                  <a:fillRect l="-1085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8683" y="1891630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BB150AC-127B-4CFB-9FAF-62BA8E3F4DD8}"/>
                  </a:ext>
                </a:extLst>
              </p:cNvPr>
              <p:cNvSpPr txBox="1"/>
              <p:nvPr/>
            </p:nvSpPr>
            <p:spPr>
              <a:xfrm>
                <a:off x="4419451" y="3680194"/>
                <a:ext cx="6294756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ED1C2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US" sz="2000" b="0" i="1" smtClean="0">
                          <a:solidFill>
                            <a:srgbClr val="ED1C2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=(1−</m:t>
                      </m:r>
                      <m:r>
                        <a:rPr lang="en-US" sz="2000" b="0" i="1" smtClean="0">
                          <a:solidFill>
                            <a:srgbClr val="ED1C2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000" b="0" i="1" smtClean="0">
                          <a:solidFill>
                            <a:srgbClr val="ED1C2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BB150AC-127B-4CFB-9FAF-62BA8E3F4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451" y="3680194"/>
                <a:ext cx="6294756" cy="6052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54B7C3C-375E-460A-95A1-C7689AF832A6}"/>
                  </a:ext>
                </a:extLst>
              </p:cNvPr>
              <p:cNvSpPr txBox="1"/>
              <p:nvPr/>
            </p:nvSpPr>
            <p:spPr>
              <a:xfrm>
                <a:off x="4419451" y="4308921"/>
                <a:ext cx="6294756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000" b="0" dirty="0">
                    <a:solidFill>
                      <a:srgbClr val="ED1C24"/>
                    </a:solidFill>
                    <a:cs typeface="Arial" panose="020B0604020202020204" pitchFamily="34" charset="0"/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ED1C2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54B7C3C-375E-460A-95A1-C7689AF83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451" y="4308921"/>
                <a:ext cx="6294756" cy="605294"/>
              </a:xfrm>
              <a:prstGeom prst="rect">
                <a:avLst/>
              </a:prstGeom>
              <a:blipFill>
                <a:blip r:embed="rId10"/>
                <a:stretch>
                  <a:fillRect l="-1065" t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A57FE7-C7AF-4753-AB3A-F3BA872E0CBF}"/>
                  </a:ext>
                </a:extLst>
              </p:cNvPr>
              <p:cNvSpPr txBox="1"/>
              <p:nvPr/>
            </p:nvSpPr>
            <p:spPr>
              <a:xfrm>
                <a:off x="1343798" y="4881464"/>
                <a:ext cx="2094815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A57FE7-C7AF-4753-AB3A-F3BA872E0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798" y="4881464"/>
                <a:ext cx="2094815" cy="6950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38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26" grpId="0" animBg="1"/>
      <p:bldP spid="27" grpId="0"/>
      <p:bldP spid="6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38683" y="305969"/>
            <a:ext cx="10433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amount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(in grams) of the radioactive isotope chromium-51 remaining after  </a:t>
            </a:r>
          </a:p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days is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=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(0.5)</a:t>
            </a:r>
            <a:r>
              <a:rPr lang="en-US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/28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where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the initial amount (in grams). What percent of the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chromium-51 decays each day?</a:t>
            </a:r>
            <a:endParaRPr lang="en-US" sz="20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206221" y="2333646"/>
                <a:ext cx="19625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(0.5)</a:t>
                </a:r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/28</a:t>
                </a:r>
                <a:endParaRPr lang="en-US" sz="2000" i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221" y="2333646"/>
                <a:ext cx="1962518" cy="400110"/>
              </a:xfrm>
              <a:prstGeom prst="rect">
                <a:avLst/>
              </a:prstGeom>
              <a:blipFill>
                <a:blip r:embed="rId2"/>
                <a:stretch>
                  <a:fillRect l="-3416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470774" y="2333646"/>
            <a:ext cx="3820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original function.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401504" y="2817567"/>
                <a:ext cx="17672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(0.5)</m:t>
                        </m:r>
                        <m:r>
                          <m:rPr>
                            <m:nor/>
                          </m:rPr>
                          <a:rPr lang="en-US" sz="2000" baseline="30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1/28</m:t>
                        </m:r>
                      </m:e>
                    </m:d>
                  </m:oMath>
                </a14:m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504" y="2817567"/>
                <a:ext cx="1767235" cy="400110"/>
              </a:xfrm>
              <a:prstGeom prst="rect">
                <a:avLst/>
              </a:prstGeom>
              <a:blipFill>
                <a:blip r:embed="rId3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470774" y="2817567"/>
            <a:ext cx="4546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of a Power Property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470774" y="3301489"/>
            <a:ext cx="209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power.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396741" y="3301489"/>
                <a:ext cx="1828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>
                        <a:latin typeface="Cambria Math" pitchFamily="18" charset="0"/>
                        <a:ea typeface="Cambria Math" pitchFamily="18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Cambria Math" pitchFamily="18" charset="0"/>
                    <a:ea typeface="Cambria Math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(0.9755)</a:t>
                </a:r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741" y="3301489"/>
                <a:ext cx="1828800" cy="400110"/>
              </a:xfrm>
              <a:prstGeom prst="rect">
                <a:avLst/>
              </a:prstGeom>
              <a:blipFill>
                <a:blip r:embed="rId4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Isosceles Triangle 25"/>
          <p:cNvSpPr/>
          <p:nvPr/>
        </p:nvSpPr>
        <p:spPr>
          <a:xfrm rot="5400000">
            <a:off x="387767" y="4554861"/>
            <a:ext cx="457200" cy="274320"/>
          </a:xfrm>
          <a:prstGeom prst="triangle">
            <a:avLst/>
          </a:prstGeom>
          <a:solidFill>
            <a:srgbClr val="EE3338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53567" y="4491966"/>
            <a:ext cx="5618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daily decay rate is about 0.0245, or 2.45%.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396741" y="3825364"/>
                <a:ext cx="2171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(1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0.0245)</a:t>
                </a:r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741" y="3825364"/>
                <a:ext cx="2171650" cy="400110"/>
              </a:xfrm>
              <a:prstGeom prst="rect">
                <a:avLst/>
              </a:prstGeom>
              <a:blipFill>
                <a:blip r:embed="rId5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0774" y="3825364"/>
                <a:ext cx="35979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Rewrite in form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2000" i="1" baseline="30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i="1" baseline="30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774" y="3825364"/>
                <a:ext cx="3597988" cy="400110"/>
              </a:xfrm>
              <a:prstGeom prst="rect">
                <a:avLst/>
              </a:prstGeom>
              <a:blipFill>
                <a:blip r:embed="rId6"/>
                <a:stretch>
                  <a:fillRect l="-1692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8683" y="1627584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0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1" grpId="0"/>
      <p:bldP spid="42" grpId="0"/>
      <p:bldP spid="26" grpId="0" animBg="1"/>
      <p:bldP spid="27" grpId="0"/>
      <p:bldP spid="29" grpId="0"/>
      <p:bldP spid="30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12451" y="182317"/>
            <a:ext cx="957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deposit $9000 in an account that pays 1.46% annual interest. Find the balance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after 3 years when the interest is compounded quarterly.</a:t>
            </a:r>
            <a:endParaRPr lang="en-US" sz="20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930257" y="2563154"/>
                <a:ext cx="2362170" cy="554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r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n</m:t>
                            </m:r>
                          </m:den>
                        </m:f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</m:e>
                    </m:d>
                    <m:r>
                      <m:rPr>
                        <m:nor/>
                      </m:rPr>
                      <a:rPr lang="en-US" sz="2000" b="0" i="1" baseline="8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nt</m:t>
                    </m:r>
                  </m:oMath>
                </a14:m>
                <a:endParaRPr lang="en-US" sz="2000" i="1" baseline="8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257" y="2563154"/>
                <a:ext cx="2362170" cy="554447"/>
              </a:xfrm>
              <a:prstGeom prst="rect">
                <a:avLst/>
              </a:prstGeom>
              <a:blipFill rotWithShape="1">
                <a:blip r:embed="rId2"/>
                <a:stretch>
                  <a:fillRect l="-2842"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759468" y="2640322"/>
            <a:ext cx="39319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compound interest formula.</a:t>
            </a:r>
            <a:endParaRPr lang="en-US" sz="2000" i="1" baseline="30000" dirty="0">
              <a:solidFill>
                <a:srgbClr val="EE33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171557" y="3263937"/>
                <a:ext cx="2981294" cy="644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0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9000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2000" i="1" dirty="0" smtClean="0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0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0.0146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000" baseline="80000" dirty="0">
                    <a:latin typeface="Arial" panose="020B0604020202020204" pitchFamily="34" charset="0"/>
                    <a:cs typeface="Arial" panose="020B0604020202020204" pitchFamily="34" charset="0"/>
                  </a:rPr>
                  <a:t>4 </a:t>
                </a:r>
                <a:r>
                  <a:rPr lang="en-US" sz="2000" baseline="80000" dirty="0">
                    <a:cs typeface="Arial" panose="020B0604020202020204" pitchFamily="34" charset="0"/>
                    <a:sym typeface="Symbol"/>
                  </a:rPr>
                  <a:t> </a:t>
                </a:r>
                <a:r>
                  <a:rPr lang="en-US" sz="2000" baseline="8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000" i="1" baseline="8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57" y="3263937"/>
                <a:ext cx="2981294" cy="644600"/>
              </a:xfrm>
              <a:prstGeom prst="rect">
                <a:avLst/>
              </a:prstGeom>
              <a:blipFill rotWithShape="1">
                <a:blip r:embed="rId3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759468" y="3347597"/>
            <a:ext cx="4164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pt-BR" sz="2000" dirty="0">
                <a:solidFill>
                  <a:srgbClr val="ED1C24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=</a:t>
            </a:r>
            <a:r>
              <a:rPr lang="pt-BR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9000,</a:t>
            </a:r>
            <a:r>
              <a:rPr lang="pt-BR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pt-BR" sz="2000" dirty="0">
                <a:solidFill>
                  <a:srgbClr val="ED1C24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=</a:t>
            </a:r>
            <a:r>
              <a:rPr lang="pt-BR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0.0146, </a:t>
            </a:r>
            <a:r>
              <a:rPr lang="pt-BR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pt-BR" sz="2000" dirty="0">
                <a:solidFill>
                  <a:srgbClr val="ED1C24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=</a:t>
            </a:r>
            <a:r>
              <a:rPr lang="pt-BR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4,</a:t>
            </a:r>
            <a:r>
              <a:rPr lang="pt-BR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 </a:t>
            </a:r>
            <a:r>
              <a:rPr lang="pt-BR" sz="2000" dirty="0">
                <a:solidFill>
                  <a:srgbClr val="ED1C24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=</a:t>
            </a:r>
            <a:r>
              <a:rPr lang="pt-BR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000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 rot="5400000">
            <a:off x="219707" y="4893621"/>
            <a:ext cx="457200" cy="274320"/>
          </a:xfrm>
          <a:prstGeom prst="triangle">
            <a:avLst/>
          </a:prstGeom>
          <a:solidFill>
            <a:srgbClr val="EE3338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671219" y="4830726"/>
            <a:ext cx="5618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balance at the end of 3 years is $9402.21.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165207" y="4054872"/>
                <a:ext cx="15620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≈</m:t>
                    </m:r>
                    <m:r>
                      <a:rPr lang="en-US" sz="2000" b="0" i="0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9402.21.</a:t>
                </a:r>
                <a:endParaRPr lang="en-US" sz="2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207" y="4054872"/>
                <a:ext cx="1562049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759468" y="4054872"/>
            <a:ext cx="2183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calculator.</a:t>
            </a:r>
            <a:endParaRPr lang="en-US" sz="2000" i="1" baseline="30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12451" y="1745626"/>
            <a:ext cx="957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interest compounded quarterly (4 times per year), the balance after 3 years is</a:t>
            </a:r>
            <a:endParaRPr lang="en-US" sz="20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451" y="1117859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69961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26" grpId="0" animBg="1"/>
      <p:bldP spid="27" grpId="0"/>
      <p:bldP spid="29" grpId="0"/>
      <p:bldP spid="30" grpId="0"/>
      <p:bldP spid="13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3974</TotalTime>
  <Words>718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231</cp:revision>
  <dcterms:created xsi:type="dcterms:W3CDTF">2018-01-02T19:57:38Z</dcterms:created>
  <dcterms:modified xsi:type="dcterms:W3CDTF">2020-03-04T19:35:51Z</dcterms:modified>
</cp:coreProperties>
</file>